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79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2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20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9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2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1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7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84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B5C622-6793-4F29-BA49-733ACBD589DC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etra/resource/blob/2744906/f71d34113b03e11ea68cf630d366b011/data/T7_Enhanced_Trading_Interface_-_Cash_Message_Reference_v.10.0-C0002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FD05-0368-4190-A61C-D822B5BE3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5FB39-853F-4668-9968-51701369F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1BA77-86B1-42C7-84FC-51E7E024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4F1BF-6F79-4978-A229-CB815E6C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6"/>
            <a:ext cx="12192000" cy="67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11283-796E-4345-9627-9FBD5005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192000" cy="6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B4E9E-9EF4-4180-896E-AFB5C254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FA406-4140-4A5B-A390-6A7809DB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152512"/>
            <a:ext cx="12192000" cy="62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6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91B03-FA19-4DA4-BF91-0BB498AA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35"/>
            <a:ext cx="12192000" cy="62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3E327-4592-4805-99A9-74B94E55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1"/>
            <a:ext cx="12192000" cy="62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04A3-7E19-4927-88A0-87E430D2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II – Cancel 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FCAE7-D1F0-4FBF-90D8-515F8B91F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0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9627-8EE0-49C4-8DF5-2A617DCB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49"/>
            <a:ext cx="12192000" cy="62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C5672-EB48-421B-BC97-76ED5BA57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/>
          <a:stretch/>
        </p:blipFill>
        <p:spPr>
          <a:xfrm>
            <a:off x="152400" y="102477"/>
            <a:ext cx="12039600" cy="6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F18D2-1B62-4001-8D51-2128DD85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1"/>
            <a:ext cx="12192000" cy="61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19F-75FE-4DB5-A425-50239AE4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956D-6B68-494C-B7FE-308CF25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26BB4-4CA6-4C19-AFBB-36A1ABB8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35743"/>
            <a:ext cx="12192000" cy="67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8AB9-8B76-4093-9B5D-1320305E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III – Simultaneous New Order and Cancel 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FD937-0976-45F7-8C09-43B7A558B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2-port dual-port block RAM</a:t>
            </a:r>
          </a:p>
        </p:txBody>
      </p:sp>
    </p:spTree>
    <p:extLst>
      <p:ext uri="{BB962C8B-B14F-4D97-AF65-F5344CB8AC3E}">
        <p14:creationId xmlns:p14="http://schemas.microsoft.com/office/powerpoint/2010/main" val="352460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6AAFA-C7A5-47EB-AB31-599B93B2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F864D-5D75-4E9B-AF40-2E44028D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011981"/>
            <a:ext cx="12192000" cy="523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578A7-9B56-4134-B8A7-9BC303E3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New Order #5 and Cancel Ack #4</a:t>
            </a:r>
          </a:p>
        </p:txBody>
      </p:sp>
    </p:spTree>
    <p:extLst>
      <p:ext uri="{BB962C8B-B14F-4D97-AF65-F5344CB8AC3E}">
        <p14:creationId xmlns:p14="http://schemas.microsoft.com/office/powerpoint/2010/main" val="128408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FB73-2040-44E2-B5A4-9BD181E7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IV – Simultaneous access to block same block 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C025-B483-4F78-BE58-4069DFBB0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90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6A775-4460-4F9E-82B6-12682852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05"/>
            <a:ext cx="12192000" cy="62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63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0B987-DE63-44C0-A041-F643038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8522-A4DD-4FC8-A899-4156B3D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 &amp; Question – current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B8F8-4FEF-4A29-826A-CD6AA035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18446" cy="402336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Split 2 block RAM into 3 block RAM – Limit Order (1), Accumulative orders (2), Cancel orders (3)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Where to put the cache in the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Verilog implementation of current model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/>
              <a:t>Processors </a:t>
            </a:r>
            <a:r>
              <a:rPr lang="en-GB" dirty="0">
                <a:sym typeface="Wingdings" panose="05000000000000000000" pitchFamily="2" charset="2"/>
              </a:rPr>
              <a:t> draw state machine and use Boolean logic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NO NEED FOR MEMORY Implementation – find how to “load” from </a:t>
            </a:r>
            <a:r>
              <a:rPr lang="en-GB" dirty="0" err="1">
                <a:sym typeface="Wingdings" panose="05000000000000000000" pitchFamily="2" charset="2"/>
              </a:rPr>
              <a:t>questasim</a:t>
            </a:r>
            <a:r>
              <a:rPr lang="en-GB" dirty="0">
                <a:sym typeface="Wingdings" panose="05000000000000000000" pitchFamily="2" charset="2"/>
              </a:rPr>
              <a:t> on FPGA and just create from user manual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Write testbench to “mimic” exchange and CPU for sending mass orders – this will be useful when adding the cache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Steps: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Logic drawings of current processors + agree on memory/processor structure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Verilog implementation (no caching)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Testbench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TLA+ to verify code or use Verilog for verification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Steps 1-4 adding a cache for each block RAM in design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1.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8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CC89-6FC4-42AC-A8F7-DC1C44BD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&amp; simplifications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76E0E6-EDB6-46EE-8AC7-2841D9CE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845734"/>
            <a:ext cx="11068050" cy="457411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Spec of message between </a:t>
            </a:r>
            <a:r>
              <a:rPr lang="en-GB" dirty="0" err="1"/>
              <a:t>quoterx</a:t>
            </a:r>
            <a:r>
              <a:rPr lang="en-GB" dirty="0"/>
              <a:t> and </a:t>
            </a:r>
            <a:r>
              <a:rPr lang="en-GB" dirty="0" err="1"/>
              <a:t>xetra</a:t>
            </a:r>
            <a:r>
              <a:rPr lang="en-GB" dirty="0"/>
              <a:t> </a:t>
            </a:r>
          </a:p>
          <a:p>
            <a:r>
              <a:rPr lang="en-GB" dirty="0">
                <a:hlinkClick r:id="rId2"/>
              </a:rPr>
              <a:t>https://www.xetra/resource/blob/2744906/f71d34113b03e11ea68cf630d366b011/data/T7_Enhanced_Trading_Interface_-_Cash_Message_Reference_v.10.0-C0002.pdf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chemeClr val="accent1"/>
                </a:solidFill>
              </a:rPr>
              <a:t>Assumption 1</a:t>
            </a:r>
            <a:r>
              <a:rPr lang="en-GB" b="1" dirty="0"/>
              <a:t>: </a:t>
            </a:r>
            <a:r>
              <a:rPr lang="en-GB" dirty="0"/>
              <a:t>We need to parse 2 messages only, discard anything else</a:t>
            </a:r>
          </a:p>
          <a:p>
            <a:pPr lvl="1"/>
            <a:r>
              <a:rPr lang="en-GB" dirty="0"/>
              <a:t>1 New Order Single (short layout) </a:t>
            </a:r>
            <a:r>
              <a:rPr lang="en-GB" dirty="0" err="1"/>
              <a:t>cf</a:t>
            </a:r>
            <a:r>
              <a:rPr lang="en-GB" dirty="0"/>
              <a:t> Page 69) </a:t>
            </a:r>
          </a:p>
          <a:p>
            <a:pPr lvl="1"/>
            <a:r>
              <a:rPr lang="en-GB" dirty="0"/>
              <a:t>Cancel order response (Lean Order) page 125</a:t>
            </a:r>
          </a:p>
          <a:p>
            <a:pPr marL="0">
              <a:buNone/>
            </a:pPr>
            <a:r>
              <a:rPr lang="en-GB" dirty="0" err="1"/>
              <a:t>SecurityID</a:t>
            </a:r>
            <a:r>
              <a:rPr lang="en-GB" dirty="0"/>
              <a:t> is the field to identify the </a:t>
            </a:r>
            <a:r>
              <a:rPr lang="en-GB" dirty="0" err="1"/>
              <a:t>suymbols</a:t>
            </a:r>
            <a:r>
              <a:rPr lang="en-GB" dirty="0"/>
              <a:t> (</a:t>
            </a:r>
            <a:r>
              <a:rPr lang="en-GB" dirty="0" err="1"/>
              <a:t>e.g</a:t>
            </a:r>
            <a:r>
              <a:rPr lang="en-GB" dirty="0"/>
              <a:t> ICL in my example)</a:t>
            </a:r>
          </a:p>
          <a:p>
            <a:pPr marL="0">
              <a:buNone/>
            </a:pPr>
            <a:r>
              <a:rPr lang="en-GB" dirty="0"/>
              <a:t>64 bit long number – assumption: start from 0 and matches address of block RAM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2</a:t>
            </a:r>
            <a:r>
              <a:rPr lang="en-GB" b="1" dirty="0"/>
              <a:t>: </a:t>
            </a:r>
            <a:r>
              <a:rPr lang="en-GB" dirty="0"/>
              <a:t>symbols are the client: Map implemented as a hash table inside FPGA (symbol and order book) – too complex and </a:t>
            </a:r>
            <a:r>
              <a:rPr lang="en-GB" dirty="0" err="1"/>
              <a:t>irrelecvant</a:t>
            </a:r>
            <a:r>
              <a:rPr lang="en-GB" dirty="0"/>
              <a:t>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3</a:t>
            </a:r>
            <a:r>
              <a:rPr lang="en-GB" b="1" dirty="0"/>
              <a:t>: </a:t>
            </a:r>
            <a:r>
              <a:rPr lang="en-GB" dirty="0"/>
              <a:t>When generate New Order Single for testbench, will set Security ID to simple number starting from 0 (memory address), setting price and quantity </a:t>
            </a:r>
          </a:p>
          <a:p>
            <a:pPr marL="0">
              <a:buNone/>
            </a:pPr>
            <a:r>
              <a:rPr lang="en-GB" dirty="0"/>
              <a:t>Order value = price * quantity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4 </a:t>
            </a:r>
            <a:r>
              <a:rPr lang="en-GB" dirty="0"/>
              <a:t>: everything is in dollar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5</a:t>
            </a:r>
            <a:r>
              <a:rPr lang="en-GB" dirty="0"/>
              <a:t>: cancels has price field (doesn’t in real life) – look for protocols that have </a:t>
            </a:r>
            <a:r>
              <a:rPr lang="en-GB"/>
              <a:t>the price field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26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- MESI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approach the task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60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0BF8-EC5C-45BE-B06B-BF56348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Snooping protocol for caches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99334-E37C-453C-8A70-89C72369C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709863"/>
            <a:ext cx="9001125" cy="229552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91CF07-A17F-4463-83CF-92AF4696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133600"/>
            <a:ext cx="2095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7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1BC-4576-4742-A9B2-1BFA2FAF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0D7E-F45A-4156-96FA-20D6A7CD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8844D-3F01-4AF3-B3A6-922E1B4F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94"/>
            <a:ext cx="12192000" cy="67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A29E-AB44-4A3C-9932-E1874AF7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cache – managed with MESI</a:t>
            </a:r>
            <a:endParaRPr lang="en-GB" dirty="0"/>
          </a:p>
        </p:txBody>
      </p:sp>
      <p:pic>
        <p:nvPicPr>
          <p:cNvPr id="2050" name="Picture 2" descr="cache">
            <a:extLst>
              <a:ext uri="{FF2B5EF4-FFF2-40B4-BE49-F238E27FC236}">
                <a16:creationId xmlns:a16="http://schemas.microsoft.com/office/drawing/2014/main" id="{0E7EF603-90E3-47DE-BF8E-66E03FA2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91" y="1944794"/>
            <a:ext cx="4502913" cy="364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6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POC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approach the task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69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4C80E-0704-44B2-8658-18FBF9DD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points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24478-D8CC-4FA2-B242-5905D80F1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MESI protocol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Verilog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Testbench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TLA+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TLA+ - all possible cases on simulated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Diagrams, conclusions, approach &amp; writing FYP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81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useful to add caches on FPGAs?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79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B4E8DF6-30FA-4000-9F3D-E411D546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trading Data flow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8451A-8424-40A9-BA41-21ED686E5594}"/>
              </a:ext>
            </a:extLst>
          </p:cNvPr>
          <p:cNvSpPr/>
          <p:nvPr/>
        </p:nvSpPr>
        <p:spPr>
          <a:xfrm>
            <a:off x="407178" y="2163148"/>
            <a:ext cx="8028563" cy="3514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77943-F3C4-49B0-A112-D6A8ED386EC9}"/>
              </a:ext>
            </a:extLst>
          </p:cNvPr>
          <p:cNvSpPr/>
          <p:nvPr/>
        </p:nvSpPr>
        <p:spPr>
          <a:xfrm>
            <a:off x="10270076" y="2190749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r>
              <a:rPr lang="en-US" i="1" dirty="0"/>
              <a:t>Matches ask &amp; bid</a:t>
            </a:r>
          </a:p>
          <a:p>
            <a:pPr algn="ctr"/>
            <a:r>
              <a:rPr lang="en-US" i="1" dirty="0"/>
              <a:t>MARKET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AF39D-7141-4CD2-96D5-DAFDC51B80A2}"/>
              </a:ext>
            </a:extLst>
          </p:cNvPr>
          <p:cNvSpPr/>
          <p:nvPr/>
        </p:nvSpPr>
        <p:spPr>
          <a:xfrm>
            <a:off x="5228678" y="2376212"/>
            <a:ext cx="3092388" cy="241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FPGA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Risk check (volume, quantity)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TCP headers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Hearbeat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Fast cxl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8015E-24A1-4F49-8D76-16F243FF345C}"/>
              </a:ext>
            </a:extLst>
          </p:cNvPr>
          <p:cNvSpPr/>
          <p:nvPr/>
        </p:nvSpPr>
        <p:spPr>
          <a:xfrm>
            <a:off x="577520" y="2376211"/>
            <a:ext cx="3952042" cy="26485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0EC96-ABFE-4133-B3C9-7D341CC36E1D}"/>
              </a:ext>
            </a:extLst>
          </p:cNvPr>
          <p:cNvSpPr/>
          <p:nvPr/>
        </p:nvSpPr>
        <p:spPr>
          <a:xfrm>
            <a:off x="706247" y="2433602"/>
            <a:ext cx="1701553" cy="22083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Proxima</a:t>
            </a:r>
          </a:p>
          <a:p>
            <a:r>
              <a:rPr lang="en-US" dirty="0"/>
              <a:t>Builds order 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DC953-C600-4FF5-8215-A2C2198F21A7}"/>
              </a:ext>
            </a:extLst>
          </p:cNvPr>
          <p:cNvSpPr/>
          <p:nvPr/>
        </p:nvSpPr>
        <p:spPr>
          <a:xfrm>
            <a:off x="2536527" y="2973740"/>
            <a:ext cx="1928843" cy="16682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r>
              <a:rPr lang="en-US" dirty="0"/>
              <a:t>Logs</a:t>
            </a:r>
          </a:p>
          <a:p>
            <a:r>
              <a:rPr lang="en-US" dirty="0"/>
              <a:t>Past orders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3D9C1-4A5E-420F-839B-25EAC0E6EE50}"/>
              </a:ext>
            </a:extLst>
          </p:cNvPr>
          <p:cNvCxnSpPr>
            <a:cxnSpLocks/>
          </p:cNvCxnSpPr>
          <p:nvPr/>
        </p:nvCxnSpPr>
        <p:spPr>
          <a:xfrm flipH="1">
            <a:off x="8220723" y="4404898"/>
            <a:ext cx="2046573" cy="1380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A2A23E-0992-4FF5-93D2-4EA72C6D497A}"/>
              </a:ext>
            </a:extLst>
          </p:cNvPr>
          <p:cNvSpPr txBox="1">
            <a:spLocks/>
          </p:cNvSpPr>
          <p:nvPr/>
        </p:nvSpPr>
        <p:spPr>
          <a:xfrm>
            <a:off x="8765173" y="2629271"/>
            <a:ext cx="1444100" cy="79972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Heartbeats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F0AE3-3E99-424C-968E-B005B2572636}"/>
              </a:ext>
            </a:extLst>
          </p:cNvPr>
          <p:cNvCxnSpPr>
            <a:cxnSpLocks/>
          </p:cNvCxnSpPr>
          <p:nvPr/>
        </p:nvCxnSpPr>
        <p:spPr>
          <a:xfrm flipH="1">
            <a:off x="8321067" y="2990609"/>
            <a:ext cx="2119073" cy="385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B6B085-B8DD-4D22-B33D-147A809CA4AD}"/>
              </a:ext>
            </a:extLst>
          </p:cNvPr>
          <p:cNvSpPr txBox="1">
            <a:spLocks/>
          </p:cNvSpPr>
          <p:nvPr/>
        </p:nvSpPr>
        <p:spPr>
          <a:xfrm>
            <a:off x="8438521" y="4003016"/>
            <a:ext cx="1892080" cy="38904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Market Data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E53C36-A0D9-4AA7-B02B-2CACFF7A6075}"/>
              </a:ext>
            </a:extLst>
          </p:cNvPr>
          <p:cNvSpPr/>
          <p:nvPr/>
        </p:nvSpPr>
        <p:spPr>
          <a:xfrm>
            <a:off x="10665219" y="2177432"/>
            <a:ext cx="1167414" cy="3879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Sim 1005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A83B1-AB1A-49DB-A24E-C438185B237D}"/>
              </a:ext>
            </a:extLst>
          </p:cNvPr>
          <p:cNvSpPr/>
          <p:nvPr/>
        </p:nvSpPr>
        <p:spPr>
          <a:xfrm>
            <a:off x="3224545" y="2376211"/>
            <a:ext cx="1309284" cy="494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Vmm</a:t>
            </a:r>
            <a:r>
              <a:rPr lang="en-US" b="1" dirty="0"/>
              <a:t> 1006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D0D4B1-2633-4642-B9FE-49D03626743E}"/>
              </a:ext>
            </a:extLst>
          </p:cNvPr>
          <p:cNvSpPr/>
          <p:nvPr/>
        </p:nvSpPr>
        <p:spPr>
          <a:xfrm>
            <a:off x="7157919" y="2399486"/>
            <a:ext cx="1167414" cy="3879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LDA 07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9E5730-3CE8-41EB-B93A-BC1DFBAB373E}"/>
              </a:ext>
            </a:extLst>
          </p:cNvPr>
          <p:cNvCxnSpPr>
            <a:cxnSpLocks/>
          </p:cNvCxnSpPr>
          <p:nvPr/>
        </p:nvCxnSpPr>
        <p:spPr>
          <a:xfrm flipH="1">
            <a:off x="4469637" y="3170018"/>
            <a:ext cx="7590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123C23-A940-4598-A0E2-2EFC9393C22B}"/>
              </a:ext>
            </a:extLst>
          </p:cNvPr>
          <p:cNvCxnSpPr>
            <a:cxnSpLocks/>
          </p:cNvCxnSpPr>
          <p:nvPr/>
        </p:nvCxnSpPr>
        <p:spPr>
          <a:xfrm flipH="1">
            <a:off x="2038636" y="3144686"/>
            <a:ext cx="7590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E36F2F-4620-4E79-B9FB-BA897037BA83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 flipV="1">
            <a:off x="2553542" y="4423268"/>
            <a:ext cx="5882203" cy="601492"/>
          </a:xfrm>
          <a:prstGeom prst="bentConnector4">
            <a:avLst>
              <a:gd name="adj1" fmla="val -14640"/>
              <a:gd name="adj2" fmla="val 1380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Graphic 23" descr="Upward trend with solid fill">
            <a:extLst>
              <a:ext uri="{FF2B5EF4-FFF2-40B4-BE49-F238E27FC236}">
                <a16:creationId xmlns:a16="http://schemas.microsoft.com/office/drawing/2014/main" id="{77E104A6-7770-4CC5-A53C-F14B833B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544" y="4495572"/>
            <a:ext cx="914400" cy="91440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482A7C7D-A542-4ED2-A201-62A6A7BB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2340" y="3339444"/>
            <a:ext cx="961943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7DBC7A-294C-474F-B0D1-C5A543C70769}"/>
              </a:ext>
            </a:extLst>
          </p:cNvPr>
          <p:cNvCxnSpPr/>
          <p:nvPr/>
        </p:nvCxnSpPr>
        <p:spPr>
          <a:xfrm flipH="1">
            <a:off x="8220723" y="1211957"/>
            <a:ext cx="151808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994DD6B-D30D-4D59-96D4-BD92A46D1B14}"/>
              </a:ext>
            </a:extLst>
          </p:cNvPr>
          <p:cNvSpPr txBox="1">
            <a:spLocks/>
          </p:cNvSpPr>
          <p:nvPr/>
        </p:nvSpPr>
        <p:spPr>
          <a:xfrm>
            <a:off x="8527996" y="1211957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3EC2763-D26A-4BBF-BABD-56B2051D1F52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4873D0-3483-4AAF-98CB-35634A4E532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1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4B2F58D-E6FC-46B2-991C-D61869896FED}"/>
              </a:ext>
            </a:extLst>
          </p:cNvPr>
          <p:cNvSpPr/>
          <p:nvPr/>
        </p:nvSpPr>
        <p:spPr>
          <a:xfrm>
            <a:off x="746444" y="2239152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i="1" dirty="0"/>
              <a:t> </a:t>
            </a:r>
          </a:p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61E23-ED42-4C5A-8CA9-4F85B4701302}"/>
              </a:ext>
            </a:extLst>
          </p:cNvPr>
          <p:cNvSpPr/>
          <p:nvPr/>
        </p:nvSpPr>
        <p:spPr>
          <a:xfrm>
            <a:off x="10301721" y="2239152"/>
            <a:ext cx="1433005" cy="3230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89DD3-BD6F-4572-8A85-7B3C4555F198}"/>
              </a:ext>
            </a:extLst>
          </p:cNvPr>
          <p:cNvSpPr/>
          <p:nvPr/>
        </p:nvSpPr>
        <p:spPr>
          <a:xfrm>
            <a:off x="2948548" y="2414725"/>
            <a:ext cx="6481999" cy="299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board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FE1E1D-D111-4793-8709-AC547EBB49BB}"/>
              </a:ext>
            </a:extLst>
          </p:cNvPr>
          <p:cNvSpPr/>
          <p:nvPr/>
        </p:nvSpPr>
        <p:spPr>
          <a:xfrm>
            <a:off x="3240350" y="3098306"/>
            <a:ext cx="3133818" cy="6636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port RAM</a:t>
            </a:r>
            <a:endParaRPr lang="en-GB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E75F739-12D1-4BC0-ACEE-583F5708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52" y="3361724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48026E42-50A1-4651-831A-D6A08351A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48" y="348230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02C34-A8CE-4948-9D63-52610D5CEA6C}"/>
              </a:ext>
            </a:extLst>
          </p:cNvPr>
          <p:cNvSpPr txBox="1"/>
          <p:nvPr/>
        </p:nvSpPr>
        <p:spPr>
          <a:xfrm flipH="1">
            <a:off x="1097280" y="4601541"/>
            <a:ext cx="189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</a:t>
            </a:r>
          </a:p>
          <a:p>
            <a:r>
              <a:rPr lang="en-US" i="1" dirty="0" err="1"/>
              <a:t>Quoterx</a:t>
            </a:r>
            <a:endParaRPr lang="en-US" i="1" dirty="0"/>
          </a:p>
          <a:p>
            <a:r>
              <a:rPr lang="en-US" i="1" dirty="0"/>
              <a:t>Ask/bid</a:t>
            </a:r>
            <a:endParaRPr lang="en-GB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14E45-8127-4480-B656-E188565BB541}"/>
              </a:ext>
            </a:extLst>
          </p:cNvPr>
          <p:cNvSpPr/>
          <p:nvPr/>
        </p:nvSpPr>
        <p:spPr>
          <a:xfrm>
            <a:off x="7326519" y="2982897"/>
            <a:ext cx="1898492" cy="1680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Basic logic:</a:t>
            </a:r>
          </a:p>
          <a:p>
            <a:pPr marL="342900" indent="-342900">
              <a:buAutoNum type="arabicPeriod"/>
            </a:pPr>
            <a:r>
              <a:rPr lang="en-US" dirty="0"/>
              <a:t>Heartbeat</a:t>
            </a:r>
          </a:p>
          <a:p>
            <a:pPr marL="342900" indent="-342900">
              <a:buAutoNum type="arabicPeriod"/>
            </a:pPr>
            <a:r>
              <a:rPr lang="en-US" dirty="0"/>
              <a:t>Risk check</a:t>
            </a:r>
          </a:p>
          <a:p>
            <a:pPr marL="342900" indent="-342900">
              <a:buAutoNum type="arabicPeriod"/>
            </a:pPr>
            <a:r>
              <a:rPr lang="en-US" dirty="0"/>
              <a:t>Cancels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51000-069F-4C76-8256-1CFBBB583C8B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9225011" y="3818924"/>
            <a:ext cx="1323141" cy="42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615BBF-48D3-4DC6-82DD-89952473F4BF}"/>
              </a:ext>
            </a:extLst>
          </p:cNvPr>
          <p:cNvSpPr txBox="1"/>
          <p:nvPr/>
        </p:nvSpPr>
        <p:spPr>
          <a:xfrm flipH="1">
            <a:off x="10439694" y="4333311"/>
            <a:ext cx="189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orders</a:t>
            </a:r>
          </a:p>
          <a:p>
            <a:r>
              <a:rPr lang="en-US" i="1" dirty="0"/>
              <a:t>VMW</a:t>
            </a:r>
            <a:endParaRPr lang="en-GB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E1FF0-C072-47D4-B620-EA0C68E77A29}"/>
              </a:ext>
            </a:extLst>
          </p:cNvPr>
          <p:cNvSpPr/>
          <p:nvPr/>
        </p:nvSpPr>
        <p:spPr>
          <a:xfrm>
            <a:off x="3230959" y="4460788"/>
            <a:ext cx="3133818" cy="66360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(L1)</a:t>
            </a:r>
            <a:endParaRPr lang="en-GB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890B4D-16B9-4820-AFDC-8719F448C285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1965448" y="3430109"/>
            <a:ext cx="1274902" cy="509393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D9DC1E0-DFD2-4180-BF84-2C6BB9DF2738}"/>
              </a:ext>
            </a:extLst>
          </p:cNvPr>
          <p:cNvCxnSpPr>
            <a:cxnSpLocks/>
            <a:stCxn id="16" idx="1"/>
            <a:endCxn id="35" idx="3"/>
          </p:cNvCxnSpPr>
          <p:nvPr/>
        </p:nvCxnSpPr>
        <p:spPr>
          <a:xfrm rot="10800000" flipV="1">
            <a:off x="6364777" y="3823165"/>
            <a:ext cx="961742" cy="969425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0ACD5C-31EE-4BFA-8F68-C9DF0ACF62FC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4797868" y="3761912"/>
            <a:ext cx="9391" cy="698876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EC3C9F-6B92-4F07-BEFD-69176FFA7EED}"/>
              </a:ext>
            </a:extLst>
          </p:cNvPr>
          <p:cNvSpPr txBox="1"/>
          <p:nvPr/>
        </p:nvSpPr>
        <p:spPr>
          <a:xfrm flipH="1">
            <a:off x="9403262" y="3477603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Validates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131FB5-3490-45D2-8340-8C7FE1C7E1FC}"/>
              </a:ext>
            </a:extLst>
          </p:cNvPr>
          <p:cNvSpPr txBox="1"/>
          <p:nvPr/>
        </p:nvSpPr>
        <p:spPr>
          <a:xfrm flipH="1">
            <a:off x="6447816" y="4853844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Rd/</a:t>
            </a:r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CC874D-E267-4705-BEDC-FA527F6E14FC}"/>
              </a:ext>
            </a:extLst>
          </p:cNvPr>
          <p:cNvSpPr txBox="1"/>
          <p:nvPr/>
        </p:nvSpPr>
        <p:spPr>
          <a:xfrm flipH="1">
            <a:off x="4819755" y="3918675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Rd/</a:t>
            </a:r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E75CF1-1F36-4492-8D76-AD8176F5DFD3}"/>
              </a:ext>
            </a:extLst>
          </p:cNvPr>
          <p:cNvSpPr txBox="1"/>
          <p:nvPr/>
        </p:nvSpPr>
        <p:spPr>
          <a:xfrm flipH="1">
            <a:off x="2396972" y="2972909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</a:t>
            </a:r>
            <a:endParaRPr lang="en-GB" i="1" dirty="0">
              <a:highlight>
                <a:srgbClr val="C0C0C0"/>
              </a:highlight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6C3D4BA-6EA2-4F25-8BA5-F2B20A455FD1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4730428" y="1979533"/>
            <a:ext cx="861437" cy="6229239"/>
          </a:xfrm>
          <a:prstGeom prst="bentConnector3">
            <a:avLst>
              <a:gd name="adj1" fmla="val 126537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5F5AD0-2AA6-4500-9A36-F1596E4AB6D3}"/>
              </a:ext>
            </a:extLst>
          </p:cNvPr>
          <p:cNvSpPr txBox="1"/>
          <p:nvPr/>
        </p:nvSpPr>
        <p:spPr>
          <a:xfrm flipH="1">
            <a:off x="2921263" y="5469957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dirty="0">
              <a:highlight>
                <a:srgbClr val="C0C0C0"/>
              </a:highlight>
            </a:endParaRP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0B36C12C-747D-41EB-A878-81138CA3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8070F300-3249-4C22-BE51-AC0373D71FA5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Electronics trading </a:t>
            </a:r>
            <a:endParaRPr lang="en-GB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61F0019-99BB-45E9-AF73-AA9DBA3487DA}"/>
              </a:ext>
            </a:extLst>
          </p:cNvPr>
          <p:cNvCxnSpPr>
            <a:cxnSpLocks/>
          </p:cNvCxnSpPr>
          <p:nvPr/>
        </p:nvCxnSpPr>
        <p:spPr>
          <a:xfrm flipH="1">
            <a:off x="8460419" y="1211957"/>
            <a:ext cx="125457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D6F9324-CCE0-44F6-8ED6-044995DAA01C}"/>
              </a:ext>
            </a:extLst>
          </p:cNvPr>
          <p:cNvSpPr txBox="1">
            <a:spLocks/>
          </p:cNvSpPr>
          <p:nvPr/>
        </p:nvSpPr>
        <p:spPr>
          <a:xfrm>
            <a:off x="8524225" y="828563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8632D8C8-2278-4B47-B9AA-EEED80E3FD94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4681B5-7A56-49AA-8E3F-784CE61AA53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403140FD-BE5C-41B1-912C-9C1F3E0AFF75}"/>
              </a:ext>
            </a:extLst>
          </p:cNvPr>
          <p:cNvSpPr txBox="1">
            <a:spLocks/>
          </p:cNvSpPr>
          <p:nvPr/>
        </p:nvSpPr>
        <p:spPr>
          <a:xfrm>
            <a:off x="6738525" y="852703"/>
            <a:ext cx="1586870" cy="3592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 </a:t>
            </a:r>
            <a:r>
              <a:rPr lang="en-US" b="1" dirty="0" err="1"/>
              <a:t>rd</a:t>
            </a:r>
            <a:r>
              <a:rPr lang="en-US" b="1" dirty="0"/>
              <a:t>/write</a:t>
            </a:r>
            <a:endParaRPr lang="en-GB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9160E5C-ABD5-46F8-9F17-3F5B43CB8F13}"/>
              </a:ext>
            </a:extLst>
          </p:cNvPr>
          <p:cNvCxnSpPr/>
          <p:nvPr/>
        </p:nvCxnSpPr>
        <p:spPr>
          <a:xfrm flipH="1">
            <a:off x="6781326" y="1225665"/>
            <a:ext cx="151808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149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4B2F58D-E6FC-46B2-991C-D61869896FED}"/>
              </a:ext>
            </a:extLst>
          </p:cNvPr>
          <p:cNvSpPr/>
          <p:nvPr/>
        </p:nvSpPr>
        <p:spPr>
          <a:xfrm>
            <a:off x="746444" y="2239152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i="1" dirty="0"/>
              <a:t> </a:t>
            </a:r>
          </a:p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61E23-ED42-4C5A-8CA9-4F85B4701302}"/>
              </a:ext>
            </a:extLst>
          </p:cNvPr>
          <p:cNvSpPr/>
          <p:nvPr/>
        </p:nvSpPr>
        <p:spPr>
          <a:xfrm>
            <a:off x="10301721" y="2239152"/>
            <a:ext cx="1433005" cy="3230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19A5C-5363-4CEA-9426-687B2F52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trading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89DD3-BD6F-4572-8A85-7B3C4555F198}"/>
              </a:ext>
            </a:extLst>
          </p:cNvPr>
          <p:cNvSpPr/>
          <p:nvPr/>
        </p:nvSpPr>
        <p:spPr>
          <a:xfrm>
            <a:off x="2948548" y="2414725"/>
            <a:ext cx="6481999" cy="385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board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FE1E1D-D111-4793-8709-AC547EBB49BB}"/>
              </a:ext>
            </a:extLst>
          </p:cNvPr>
          <p:cNvSpPr/>
          <p:nvPr/>
        </p:nvSpPr>
        <p:spPr>
          <a:xfrm>
            <a:off x="3240350" y="3098306"/>
            <a:ext cx="3133818" cy="13624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port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Requires arbitrator – 2 writes simultaneous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Over N clock cycles</a:t>
            </a:r>
            <a:endParaRPr lang="en-GB" dirty="0"/>
          </a:p>
          <a:p>
            <a:pPr algn="ctr"/>
            <a:endParaRPr lang="en-GB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E75F739-12D1-4BC0-ACEE-583F5708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52" y="3361724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48026E42-50A1-4651-831A-D6A08351A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48" y="348230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02C34-A8CE-4948-9D63-52610D5CEA6C}"/>
              </a:ext>
            </a:extLst>
          </p:cNvPr>
          <p:cNvSpPr txBox="1"/>
          <p:nvPr/>
        </p:nvSpPr>
        <p:spPr>
          <a:xfrm flipH="1">
            <a:off x="1097280" y="4601541"/>
            <a:ext cx="189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</a:t>
            </a:r>
          </a:p>
          <a:p>
            <a:r>
              <a:rPr lang="en-US" i="1" dirty="0" err="1"/>
              <a:t>Quoterx</a:t>
            </a:r>
            <a:endParaRPr lang="en-US" i="1" dirty="0"/>
          </a:p>
          <a:p>
            <a:r>
              <a:rPr lang="en-US" i="1" dirty="0"/>
              <a:t>Ask/bid</a:t>
            </a:r>
            <a:endParaRPr lang="en-GB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14E45-8127-4480-B656-E188565BB541}"/>
              </a:ext>
            </a:extLst>
          </p:cNvPr>
          <p:cNvSpPr/>
          <p:nvPr/>
        </p:nvSpPr>
        <p:spPr>
          <a:xfrm>
            <a:off x="7326519" y="2982897"/>
            <a:ext cx="1898492" cy="1680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Basic logic:</a:t>
            </a:r>
          </a:p>
          <a:p>
            <a:pPr marL="342900" indent="-342900">
              <a:buAutoNum type="arabicPeriod"/>
            </a:pPr>
            <a:r>
              <a:rPr lang="en-US" dirty="0"/>
              <a:t>Heartbeat</a:t>
            </a:r>
          </a:p>
          <a:p>
            <a:pPr marL="342900" indent="-342900">
              <a:buAutoNum type="arabicPeriod"/>
            </a:pPr>
            <a:r>
              <a:rPr lang="en-US" dirty="0"/>
              <a:t>Risk check</a:t>
            </a:r>
          </a:p>
          <a:p>
            <a:pPr marL="342900" indent="-342900">
              <a:buAutoNum type="arabicPeriod"/>
            </a:pPr>
            <a:r>
              <a:rPr lang="en-US" dirty="0"/>
              <a:t>Cancels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51000-069F-4C76-8256-1CFBBB583C8B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9225011" y="3818924"/>
            <a:ext cx="1323141" cy="42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615BBF-48D3-4DC6-82DD-89952473F4BF}"/>
              </a:ext>
            </a:extLst>
          </p:cNvPr>
          <p:cNvSpPr txBox="1"/>
          <p:nvPr/>
        </p:nvSpPr>
        <p:spPr>
          <a:xfrm flipH="1">
            <a:off x="10439694" y="4333311"/>
            <a:ext cx="189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orders</a:t>
            </a:r>
          </a:p>
          <a:p>
            <a:r>
              <a:rPr lang="en-US" i="1" dirty="0"/>
              <a:t>VMW</a:t>
            </a:r>
            <a:endParaRPr lang="en-GB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E1FF0-C072-47D4-B620-EA0C68E77A29}"/>
              </a:ext>
            </a:extLst>
          </p:cNvPr>
          <p:cNvSpPr/>
          <p:nvPr/>
        </p:nvSpPr>
        <p:spPr>
          <a:xfrm>
            <a:off x="3240350" y="4891596"/>
            <a:ext cx="3133818" cy="127838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</a:t>
            </a:r>
            <a:r>
              <a:rPr lang="en-US" dirty="0" err="1"/>
              <a:t>Cache</a:t>
            </a:r>
            <a:r>
              <a:rPr lang="en-US" dirty="0"/>
              <a:t> (L1) </a:t>
            </a:r>
          </a:p>
          <a:p>
            <a:r>
              <a:rPr lang="en-US" dirty="0"/>
              <a:t>1. 2x Rd and Writes</a:t>
            </a:r>
          </a:p>
          <a:p>
            <a:r>
              <a:rPr lang="en-US" dirty="0"/>
              <a:t>2. Up to date changes </a:t>
            </a:r>
          </a:p>
          <a:p>
            <a:r>
              <a:rPr lang="en-US" dirty="0"/>
              <a:t>3. MESI protocol</a:t>
            </a:r>
            <a:endParaRPr lang="en-GB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890B4D-16B9-4820-AFDC-8719F448C28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1965448" y="3779547"/>
            <a:ext cx="1274902" cy="159955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D9DC1E0-DFD2-4180-BF84-2C6BB9DF2738}"/>
              </a:ext>
            </a:extLst>
          </p:cNvPr>
          <p:cNvCxnSpPr>
            <a:cxnSpLocks/>
            <a:stCxn id="16" idx="1"/>
            <a:endCxn id="35" idx="3"/>
          </p:cNvCxnSpPr>
          <p:nvPr/>
        </p:nvCxnSpPr>
        <p:spPr>
          <a:xfrm rot="10800000" flipV="1">
            <a:off x="6374169" y="3823165"/>
            <a:ext cx="952351" cy="1707623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0ACD5C-31EE-4BFA-8F68-C9DF0ACF62FC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4807259" y="4460788"/>
            <a:ext cx="0" cy="430808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EC3C9F-6B92-4F07-BEFD-69176FFA7EED}"/>
              </a:ext>
            </a:extLst>
          </p:cNvPr>
          <p:cNvSpPr txBox="1"/>
          <p:nvPr/>
        </p:nvSpPr>
        <p:spPr>
          <a:xfrm flipH="1">
            <a:off x="9403262" y="3477603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Validates</a:t>
            </a:r>
            <a:endParaRPr lang="en-GB" i="1" dirty="0">
              <a:highlight>
                <a:srgbClr val="C0C0C0"/>
              </a:highlight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14AE3E-10D7-4CF6-BBE1-AB264AD6DD12}"/>
              </a:ext>
            </a:extLst>
          </p:cNvPr>
          <p:cNvCxnSpPr>
            <a:cxnSpLocks/>
          </p:cNvCxnSpPr>
          <p:nvPr/>
        </p:nvCxnSpPr>
        <p:spPr>
          <a:xfrm flipH="1">
            <a:off x="8460419" y="1211957"/>
            <a:ext cx="125457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ECD635A-D5F1-4E07-B85F-C23C588061E0}"/>
              </a:ext>
            </a:extLst>
          </p:cNvPr>
          <p:cNvSpPr txBox="1">
            <a:spLocks/>
          </p:cNvSpPr>
          <p:nvPr/>
        </p:nvSpPr>
        <p:spPr>
          <a:xfrm>
            <a:off x="8524225" y="828563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77752C6A-E45E-4ADC-B70F-7D44E08737E3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156348-9FCC-43B5-A473-08C8B946ABE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6D20216-92DC-447C-B9DC-FC33A2DB087E}"/>
              </a:ext>
            </a:extLst>
          </p:cNvPr>
          <p:cNvSpPr txBox="1">
            <a:spLocks/>
          </p:cNvSpPr>
          <p:nvPr/>
        </p:nvSpPr>
        <p:spPr>
          <a:xfrm>
            <a:off x="6738525" y="852703"/>
            <a:ext cx="1586870" cy="3592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 </a:t>
            </a:r>
            <a:r>
              <a:rPr lang="en-US" b="1" dirty="0" err="1"/>
              <a:t>rd</a:t>
            </a:r>
            <a:r>
              <a:rPr lang="en-US" b="1" dirty="0"/>
              <a:t>/write</a:t>
            </a:r>
            <a:endParaRPr lang="en-GB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F8B59B9-C290-4951-B8CC-08AADC6E7120}"/>
              </a:ext>
            </a:extLst>
          </p:cNvPr>
          <p:cNvCxnSpPr/>
          <p:nvPr/>
        </p:nvCxnSpPr>
        <p:spPr>
          <a:xfrm flipH="1">
            <a:off x="6781326" y="1225665"/>
            <a:ext cx="151808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80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DF41FD-1B2E-45F1-AB88-E26BDC37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caching?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34543-1898-4AC5-9897-B705802B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Real time orders from Clients, usually repeated (same client several orders)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Access memory for orders = 6 clock cycles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Less delay </a:t>
            </a:r>
            <a:r>
              <a:rPr lang="en-GB" dirty="0">
                <a:sym typeface="Wingdings" panose="05000000000000000000" pitchFamily="2" charset="2"/>
              </a:rPr>
              <a:t> act early on the market  bigger benefices 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Consistency – keep in state modified for longer if client keep making same orders to ensure safety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Risk management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2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D9E8-E540-4E0C-814F-F7B420DE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928A7-557F-47A2-8825-33433D4EB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7EA3-48C8-4EB7-A5BA-A0716242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19"/>
            <a:ext cx="12176053" cy="67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B802-0981-4AC3-B450-2890365A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0E93-00D1-4CD5-8710-DACD3B72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4B102-20A0-4231-9460-B201995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4"/>
            <a:ext cx="12192000" cy="67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7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B0EC-F75A-4EEE-81E7-59FA9F2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C459-8BA1-4D7C-817E-B171FC3BD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E5A99-CEC6-4782-8498-2826BB3C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2" y="106900"/>
            <a:ext cx="12192000" cy="67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5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0813-CB2C-4400-BDA6-841BDEAE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4DEB-7151-4B14-BD62-B9A3D60DD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0B0C4-8976-4A75-ACEF-A8B4305A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40"/>
            <a:ext cx="12192000" cy="68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1FF845-82D0-4D6D-8761-4CFF577E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current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13131-01F6-44C7-85AB-EB8806573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scenarios from which we can build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4931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605D2-7BB3-4FD2-BCF5-9D027B0CB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Case I – initialization and New Order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995780-B114-4527-B7B8-00BB723F0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Default, most common cases </a:t>
            </a:r>
          </a:p>
        </p:txBody>
      </p:sp>
    </p:spTree>
    <p:extLst>
      <p:ext uri="{BB962C8B-B14F-4D97-AF65-F5344CB8AC3E}">
        <p14:creationId xmlns:p14="http://schemas.microsoft.com/office/powerpoint/2010/main" val="33914016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704</Words>
  <Application>Microsoft Office PowerPoint</Application>
  <PresentationFormat>Widescreen</PresentationFormat>
  <Paragraphs>170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current Model</vt:lpstr>
      <vt:lpstr>Case I – initialization and New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II – Cancel Order</vt:lpstr>
      <vt:lpstr>PowerPoint Presentation</vt:lpstr>
      <vt:lpstr>PowerPoint Presentation</vt:lpstr>
      <vt:lpstr>PowerPoint Presentation</vt:lpstr>
      <vt:lpstr>Case III – Simultaneous New Order and Cancel Ack</vt:lpstr>
      <vt:lpstr>PowerPoint Presentation</vt:lpstr>
      <vt:lpstr>5. New Order #5 and Cancel Ack #4</vt:lpstr>
      <vt:lpstr>Case IV – Simultaneous access to block same block RAM </vt:lpstr>
      <vt:lpstr>PowerPoint Presentation</vt:lpstr>
      <vt:lpstr>PowerPoint Presentation</vt:lpstr>
      <vt:lpstr>Ideas &amp; Question – current model</vt:lpstr>
      <vt:lpstr>Notes &amp; simplifications</vt:lpstr>
      <vt:lpstr>How - MESI</vt:lpstr>
      <vt:lpstr>Snooping protocol for caches</vt:lpstr>
      <vt:lpstr>Each cache – managed with MESI</vt:lpstr>
      <vt:lpstr>Implementation - POC</vt:lpstr>
      <vt:lpstr>Success points</vt:lpstr>
      <vt:lpstr>Why</vt:lpstr>
      <vt:lpstr>Electronic trading Data flow</vt:lpstr>
      <vt:lpstr>PowerPoint Presentation</vt:lpstr>
      <vt:lpstr>Electronics trading </vt:lpstr>
      <vt:lpstr>Why caching?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My.L My.L</dc:creator>
  <cp:lastModifiedBy>My.L My.L</cp:lastModifiedBy>
  <cp:revision>2</cp:revision>
  <dcterms:created xsi:type="dcterms:W3CDTF">2021-09-28T08:45:11Z</dcterms:created>
  <dcterms:modified xsi:type="dcterms:W3CDTF">2021-09-28T14:21:05Z</dcterms:modified>
</cp:coreProperties>
</file>